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8" r:id="rId2"/>
  </p:sldIdLst>
  <p:sldSz cx="7559675" cy="10691813"/>
  <p:notesSz cx="6888163" cy="10018713"/>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Open Sans" pitchFamily="2" charset="0"/>
      <p:regular r:id="rId10"/>
      <p:bold r:id="rId11"/>
      <p:italic r:id="rId12"/>
      <p:boldItalic r:id="rId13"/>
    </p:embeddedFont>
    <p:embeddedFont>
      <p:font typeface="Open Sans SemiBold" pitchFamily="2" charset="0"/>
      <p:bold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 userDrawn="1">
          <p15:clr>
            <a:srgbClr val="A4A3A4"/>
          </p15:clr>
        </p15:guide>
        <p15:guide id="2" pos="1871" userDrawn="1">
          <p15:clr>
            <a:srgbClr val="A4A3A4"/>
          </p15:clr>
        </p15:guide>
        <p15:guide id="3" pos="4558" userDrawn="1">
          <p15:clr>
            <a:srgbClr val="A4A3A4"/>
          </p15:clr>
        </p15:guide>
        <p15:guide id="4" orient="horz" pos="1723" userDrawn="1">
          <p15:clr>
            <a:srgbClr val="A4A3A4"/>
          </p15:clr>
        </p15:guide>
        <p15:guide id="5" pos="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A58"/>
    <a:srgbClr val="85827F"/>
    <a:srgbClr val="F3F3F3"/>
    <a:srgbClr val="FDFDFD"/>
    <a:srgbClr val="EEEAE6"/>
    <a:srgbClr val="6E6C6A"/>
    <a:srgbClr val="F5F3F1"/>
    <a:srgbClr val="FAF4E1"/>
    <a:srgbClr val="FFF7ED"/>
    <a:srgbClr val="002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71" d="100"/>
          <a:sy n="71" d="100"/>
        </p:scale>
        <p:origin x="3006" y="90"/>
      </p:cViewPr>
      <p:guideLst>
        <p:guide orient="horz" pos="249"/>
        <p:guide pos="1871"/>
        <p:guide pos="4558"/>
        <p:guide orient="horz" pos="1723"/>
        <p:guide pos="85"/>
      </p:guideLst>
    </p:cSldViewPr>
  </p:slideViewPr>
  <p:notesTextViewPr>
    <p:cViewPr>
      <p:scale>
        <a:sx n="1" d="1"/>
        <a:sy n="1" d="1"/>
      </p:scale>
      <p:origin x="0" y="0"/>
    </p:cViewPr>
  </p:notesTextViewPr>
  <p:notesViewPr>
    <p:cSldViewPr showGuides="1">
      <p:cViewPr varScale="1">
        <p:scale>
          <a:sx n="77" d="100"/>
          <a:sy n="77" d="100"/>
        </p:scale>
        <p:origin x="3978" y="102"/>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CA459C1E-C504-4067-952F-2E9A8C17AF40}" type="datetimeFigureOut">
              <a:rPr lang="de-CH" smtClean="0"/>
              <a:t>02.10.2022</a:t>
            </a:fld>
            <a:endParaRPr lang="de-CH"/>
          </a:p>
        </p:txBody>
      </p:sp>
      <p:sp>
        <p:nvSpPr>
          <p:cNvPr id="4" name="Folienbildplatzhalter 3"/>
          <p:cNvSpPr>
            <a:spLocks noGrp="1" noRot="1" noChangeAspect="1"/>
          </p:cNvSpPr>
          <p:nvPr>
            <p:ph type="sldImg" idx="2"/>
          </p:nvPr>
        </p:nvSpPr>
        <p:spPr>
          <a:xfrm>
            <a:off x="2247900" y="1252538"/>
            <a:ext cx="2392363" cy="33813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EB32BAF-5D30-4FB6-9974-FAD94DBEA539}" type="slidenum">
              <a:rPr lang="de-CH" smtClean="0"/>
              <a:t>‹Nr.›</a:t>
            </a:fld>
            <a:endParaRPr lang="de-CH"/>
          </a:p>
        </p:txBody>
      </p:sp>
    </p:spTree>
    <p:extLst>
      <p:ext uri="{BB962C8B-B14F-4D97-AF65-F5344CB8AC3E}">
        <p14:creationId xmlns:p14="http://schemas.microsoft.com/office/powerpoint/2010/main" val="12718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605576F-6F11-467F-A85C-023531E83321}" type="datetimeFigureOut">
              <a:rPr lang="de-CH" smtClean="0"/>
              <a:t>02.10.2022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10874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605576F-6F11-467F-A85C-023531E83321}" type="datetimeFigureOut">
              <a:rPr lang="de-CH" smtClean="0"/>
              <a:t>02.10.2022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428974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605576F-6F11-467F-A85C-023531E83321}" type="datetimeFigureOut">
              <a:rPr lang="de-CH" smtClean="0"/>
              <a:t>02.10.2022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298701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605576F-6F11-467F-A85C-023531E83321}" type="datetimeFigureOut">
              <a:rPr lang="de-CH" smtClean="0"/>
              <a:t>02.10.2022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264078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605576F-6F11-467F-A85C-023531E83321}" type="datetimeFigureOut">
              <a:rPr lang="de-CH" smtClean="0"/>
              <a:t>02.10.2022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40755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605576F-6F11-467F-A85C-023531E83321}" type="datetimeFigureOut">
              <a:rPr lang="de-CH" smtClean="0"/>
              <a:t>02.10.2022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102260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605576F-6F11-467F-A85C-023531E83321}" type="datetimeFigureOut">
              <a:rPr lang="de-CH" smtClean="0"/>
              <a:t>02.10.2022</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7098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605576F-6F11-467F-A85C-023531E83321}" type="datetimeFigureOut">
              <a:rPr lang="de-CH" smtClean="0"/>
              <a:t>02.10.2022</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56978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5576F-6F11-467F-A85C-023531E83321}" type="datetimeFigureOut">
              <a:rPr lang="de-CH" smtClean="0"/>
              <a:t>02.10.2022</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62948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8605576F-6F11-467F-A85C-023531E83321}" type="datetimeFigureOut">
              <a:rPr lang="de-CH" smtClean="0"/>
              <a:t>02.10.2022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291877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8605576F-6F11-467F-A85C-023531E83321}" type="datetimeFigureOut">
              <a:rPr lang="de-CH" smtClean="0"/>
              <a:t>02.10.2022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52A67A-7C2F-4F37-8FB7-725C055DB630}" type="slidenum">
              <a:rPr lang="de-CH" smtClean="0"/>
              <a:t>‹Nr.›</a:t>
            </a:fld>
            <a:endParaRPr lang="de-CH"/>
          </a:p>
        </p:txBody>
      </p:sp>
    </p:spTree>
    <p:extLst>
      <p:ext uri="{BB962C8B-B14F-4D97-AF65-F5344CB8AC3E}">
        <p14:creationId xmlns:p14="http://schemas.microsoft.com/office/powerpoint/2010/main" val="13509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605576F-6F11-467F-A85C-023531E83321}" type="datetimeFigureOut">
              <a:rPr lang="de-CH" smtClean="0"/>
              <a:t>02.10.2022</a:t>
            </a:fld>
            <a:endParaRPr lang="de-CH"/>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C52A67A-7C2F-4F37-8FB7-725C055DB630}" type="slidenum">
              <a:rPr lang="de-CH" smtClean="0"/>
              <a:t>‹Nr.›</a:t>
            </a:fld>
            <a:endParaRPr lang="de-CH"/>
          </a:p>
        </p:txBody>
      </p:sp>
    </p:spTree>
    <p:extLst>
      <p:ext uri="{BB962C8B-B14F-4D97-AF65-F5344CB8AC3E}">
        <p14:creationId xmlns:p14="http://schemas.microsoft.com/office/powerpoint/2010/main" val="1951562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DA15E49-E84D-CC3A-CF97-F7DA024F5D74}"/>
              </a:ext>
            </a:extLst>
          </p:cNvPr>
          <p:cNvSpPr>
            <a:spLocks noGrp="1" noRot="1" noMove="1" noResize="1" noEditPoints="1" noAdjustHandles="1" noChangeArrowheads="1" noChangeShapeType="1"/>
          </p:cNvSpPr>
          <p:nvPr/>
        </p:nvSpPr>
        <p:spPr>
          <a:xfrm>
            <a:off x="0" y="-1"/>
            <a:ext cx="3096000" cy="10691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5" name="Textfeld 74">
            <a:extLst>
              <a:ext uri="{FF2B5EF4-FFF2-40B4-BE49-F238E27FC236}">
                <a16:creationId xmlns:a16="http://schemas.microsoft.com/office/drawing/2014/main" id="{B3934FA8-AAAA-0762-64ED-7245B223188B}"/>
              </a:ext>
            </a:extLst>
          </p:cNvPr>
          <p:cNvSpPr txBox="1"/>
          <p:nvPr/>
        </p:nvSpPr>
        <p:spPr>
          <a:xfrm>
            <a:off x="288000" y="2481516"/>
            <a:ext cx="2520000" cy="276999"/>
          </a:xfrm>
          <a:prstGeom prst="rect">
            <a:avLst/>
          </a:prstGeom>
          <a:noFill/>
        </p:spPr>
        <p:txBody>
          <a:bodyPr wrap="square" lIns="0" tIns="0" rIns="0" bIns="0" rtlCol="0">
            <a:spAutoFit/>
          </a:bodyPr>
          <a:lstStyle/>
          <a:p>
            <a:pPr algn="ctr"/>
            <a:r>
              <a:rPr lang="de-DE" b="1" dirty="0">
                <a:solidFill>
                  <a:schemeClr val="bg2">
                    <a:lumMod val="25000"/>
                  </a:schemeClr>
                </a:solidFill>
                <a:latin typeface="Open Sans" pitchFamily="2" charset="0"/>
                <a:ea typeface="Open Sans" pitchFamily="2" charset="0"/>
                <a:cs typeface="Open Sans" pitchFamily="2" charset="0"/>
              </a:rPr>
              <a:t>Laura Bernasconi</a:t>
            </a:r>
            <a:endParaRPr lang="de-CH" b="1" dirty="0">
              <a:solidFill>
                <a:schemeClr val="bg2">
                  <a:lumMod val="25000"/>
                </a:schemeClr>
              </a:solidFill>
              <a:latin typeface="Open Sans" pitchFamily="2" charset="0"/>
              <a:ea typeface="Open Sans" pitchFamily="2" charset="0"/>
              <a:cs typeface="Open Sans" pitchFamily="2" charset="0"/>
            </a:endParaRPr>
          </a:p>
        </p:txBody>
      </p:sp>
      <p:sp>
        <p:nvSpPr>
          <p:cNvPr id="7" name="Rechteck 6">
            <a:extLst>
              <a:ext uri="{FF2B5EF4-FFF2-40B4-BE49-F238E27FC236}">
                <a16:creationId xmlns:a16="http://schemas.microsoft.com/office/drawing/2014/main" id="{48B017A2-F0BA-F7E5-EB77-7269F0323399}"/>
              </a:ext>
            </a:extLst>
          </p:cNvPr>
          <p:cNvSpPr/>
          <p:nvPr/>
        </p:nvSpPr>
        <p:spPr>
          <a:xfrm>
            <a:off x="877581" y="392339"/>
            <a:ext cx="1340837" cy="170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Open Sans" pitchFamily="2" charset="0"/>
              <a:ea typeface="Open Sans" pitchFamily="2" charset="0"/>
              <a:cs typeface="Open Sans" pitchFamily="2" charset="0"/>
            </a:endParaRPr>
          </a:p>
        </p:txBody>
      </p:sp>
      <p:grpSp>
        <p:nvGrpSpPr>
          <p:cNvPr id="4" name="Gruppieren 3">
            <a:extLst>
              <a:ext uri="{FF2B5EF4-FFF2-40B4-BE49-F238E27FC236}">
                <a16:creationId xmlns:a16="http://schemas.microsoft.com/office/drawing/2014/main" id="{89A8E2A2-F2D3-DD03-A2DF-45612742E336}"/>
              </a:ext>
            </a:extLst>
          </p:cNvPr>
          <p:cNvGrpSpPr/>
          <p:nvPr/>
        </p:nvGrpSpPr>
        <p:grpSpPr>
          <a:xfrm>
            <a:off x="228125" y="3132000"/>
            <a:ext cx="2772001" cy="1473218"/>
            <a:chOff x="228125" y="3132000"/>
            <a:chExt cx="2772001" cy="1473218"/>
          </a:xfrm>
        </p:grpSpPr>
        <p:sp>
          <p:nvSpPr>
            <p:cNvPr id="38" name="Textfeld 37">
              <a:extLst>
                <a:ext uri="{FF2B5EF4-FFF2-40B4-BE49-F238E27FC236}">
                  <a16:creationId xmlns:a16="http://schemas.microsoft.com/office/drawing/2014/main" id="{4FB942C6-A160-A63E-FABA-98E54D4D9D4E}"/>
                </a:ext>
              </a:extLst>
            </p:cNvPr>
            <p:cNvSpPr txBox="1"/>
            <p:nvPr/>
          </p:nvSpPr>
          <p:spPr>
            <a:xfrm>
              <a:off x="228125" y="3528000"/>
              <a:ext cx="2772000" cy="1077218"/>
            </a:xfrm>
            <a:prstGeom prst="rect">
              <a:avLst/>
            </a:prstGeom>
            <a:noFill/>
          </p:spPr>
          <p:txBody>
            <a:bodyPr wrap="square" lIns="0" tIns="0" rIns="0" bIns="0" rtlCol="0">
              <a:spAutoFit/>
            </a:bodyPr>
            <a:lstStyle/>
            <a:p>
              <a:pPr>
                <a:spcAft>
                  <a:spcPts val="600"/>
                </a:spcAft>
              </a:pPr>
              <a:r>
                <a:rPr lang="de-DE" sz="1100" dirty="0" err="1">
                  <a:latin typeface="Open Sans" pitchFamily="2" charset="0"/>
                  <a:ea typeface="Open Sans" pitchFamily="2" charset="0"/>
                  <a:cs typeface="Open Sans" pitchFamily="2" charset="0"/>
                </a:rPr>
                <a:t>Musterstrasse</a:t>
              </a:r>
              <a:r>
                <a:rPr lang="de-DE" sz="1100" dirty="0">
                  <a:latin typeface="Open Sans" pitchFamily="2" charset="0"/>
                  <a:ea typeface="Open Sans" pitchFamily="2" charset="0"/>
                  <a:cs typeface="Open Sans" pitchFamily="2" charset="0"/>
                </a:rPr>
                <a:t> 26</a:t>
              </a:r>
              <a:br>
                <a:rPr lang="de-DE" sz="1100" dirty="0">
                  <a:latin typeface="Open Sans" pitchFamily="2" charset="0"/>
                  <a:ea typeface="Open Sans" pitchFamily="2" charset="0"/>
                  <a:cs typeface="Open Sans" pitchFamily="2" charset="0"/>
                </a:rPr>
              </a:br>
              <a:r>
                <a:rPr lang="de-DE" sz="1100" dirty="0">
                  <a:latin typeface="Open Sans" pitchFamily="2" charset="0"/>
                  <a:ea typeface="Open Sans" pitchFamily="2" charset="0"/>
                  <a:cs typeface="Open Sans" pitchFamily="2" charset="0"/>
                </a:rPr>
                <a:t>6500 Bellinzona</a:t>
              </a:r>
            </a:p>
            <a:p>
              <a:pPr>
                <a:spcAft>
                  <a:spcPts val="600"/>
                </a:spcAft>
              </a:pPr>
              <a:r>
                <a:rPr lang="de-DE" sz="1100" dirty="0">
                  <a:latin typeface="Open Sans" pitchFamily="2" charset="0"/>
                  <a:ea typeface="Open Sans" pitchFamily="2" charset="0"/>
                  <a:cs typeface="Open Sans" pitchFamily="2" charset="0"/>
                </a:rPr>
                <a:t>+41 76 000 00 00</a:t>
              </a:r>
            </a:p>
            <a:p>
              <a:pPr>
                <a:spcAft>
                  <a:spcPts val="600"/>
                </a:spcAft>
              </a:pPr>
              <a:r>
                <a:rPr lang="de-DE" sz="1100" dirty="0">
                  <a:latin typeface="Open Sans" pitchFamily="2" charset="0"/>
                  <a:ea typeface="Open Sans" pitchFamily="2" charset="0"/>
                  <a:cs typeface="Open Sans" pitchFamily="2" charset="0"/>
                </a:rPr>
                <a:t>mail@mustermail.ch</a:t>
              </a:r>
            </a:p>
            <a:p>
              <a:pPr>
                <a:spcAft>
                  <a:spcPts val="600"/>
                </a:spcAft>
              </a:pPr>
              <a:r>
                <a:rPr lang="de-DE" sz="1100" dirty="0">
                  <a:latin typeface="Open Sans" pitchFamily="2" charset="0"/>
                  <a:ea typeface="Open Sans" pitchFamily="2" charset="0"/>
                  <a:cs typeface="Open Sans" pitchFamily="2" charset="0"/>
                </a:rPr>
                <a:t>16. August 1998</a:t>
              </a:r>
              <a:endParaRPr lang="de-CH" sz="1100" dirty="0">
                <a:latin typeface="Open Sans" pitchFamily="2" charset="0"/>
                <a:ea typeface="Open Sans" pitchFamily="2" charset="0"/>
                <a:cs typeface="Open Sans" pitchFamily="2" charset="0"/>
              </a:endParaRPr>
            </a:p>
          </p:txBody>
        </p:sp>
        <p:grpSp>
          <p:nvGrpSpPr>
            <p:cNvPr id="31" name="Gruppieren 30">
              <a:extLst>
                <a:ext uri="{FF2B5EF4-FFF2-40B4-BE49-F238E27FC236}">
                  <a16:creationId xmlns:a16="http://schemas.microsoft.com/office/drawing/2014/main" id="{25EFF505-020F-09A6-CA3B-FBB911B1D2E3}"/>
                </a:ext>
              </a:extLst>
            </p:cNvPr>
            <p:cNvGrpSpPr/>
            <p:nvPr/>
          </p:nvGrpSpPr>
          <p:grpSpPr>
            <a:xfrm>
              <a:off x="228126" y="3132000"/>
              <a:ext cx="2772000" cy="225220"/>
              <a:chOff x="228126" y="3132000"/>
              <a:chExt cx="2772000" cy="225220"/>
            </a:xfrm>
          </p:grpSpPr>
          <p:sp>
            <p:nvSpPr>
              <p:cNvPr id="5" name="Textfeld 4">
                <a:extLst>
                  <a:ext uri="{FF2B5EF4-FFF2-40B4-BE49-F238E27FC236}">
                    <a16:creationId xmlns:a16="http://schemas.microsoft.com/office/drawing/2014/main" id="{B497CAAE-2B87-8905-CBB4-76CB1A9117F2}"/>
                  </a:ext>
                </a:extLst>
              </p:cNvPr>
              <p:cNvSpPr txBox="1"/>
              <p:nvPr/>
            </p:nvSpPr>
            <p:spPr>
              <a:xfrm>
                <a:off x="228126" y="3132000"/>
                <a:ext cx="2772000" cy="215444"/>
              </a:xfrm>
              <a:prstGeom prst="rect">
                <a:avLst/>
              </a:prstGeom>
              <a:noFill/>
            </p:spPr>
            <p:txBody>
              <a:bodyPr wrap="square" lIns="0" tIns="0" rIns="0" bIns="0" rtlCol="0">
                <a:spAutoFit/>
              </a:body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Persönliches</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 name="Gerader Verbinder 10">
                <a:extLst>
                  <a:ext uri="{FF2B5EF4-FFF2-40B4-BE49-F238E27FC236}">
                    <a16:creationId xmlns:a16="http://schemas.microsoft.com/office/drawing/2014/main" id="{20606778-35E7-D475-C480-685C429F7585}"/>
                  </a:ext>
                </a:extLst>
              </p:cNvPr>
              <p:cNvCxnSpPr>
                <a:cxnSpLocks/>
              </p:cNvCxnSpPr>
              <p:nvPr/>
            </p:nvCxnSpPr>
            <p:spPr>
              <a:xfrm>
                <a:off x="237602" y="3357220"/>
                <a:ext cx="1080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44" name="Gruppieren 43">
            <a:extLst>
              <a:ext uri="{FF2B5EF4-FFF2-40B4-BE49-F238E27FC236}">
                <a16:creationId xmlns:a16="http://schemas.microsoft.com/office/drawing/2014/main" id="{8342269D-7C44-8B7D-7FA2-22D154B3496A}"/>
              </a:ext>
            </a:extLst>
          </p:cNvPr>
          <p:cNvGrpSpPr/>
          <p:nvPr/>
        </p:nvGrpSpPr>
        <p:grpSpPr>
          <a:xfrm>
            <a:off x="3302837" y="285877"/>
            <a:ext cx="4032000" cy="2000029"/>
            <a:chOff x="3239837" y="396000"/>
            <a:chExt cx="4032000" cy="2000029"/>
          </a:xfrm>
        </p:grpSpPr>
        <p:sp>
          <p:nvSpPr>
            <p:cNvPr id="53" name="Textfeld 52">
              <a:extLst>
                <a:ext uri="{FF2B5EF4-FFF2-40B4-BE49-F238E27FC236}">
                  <a16:creationId xmlns:a16="http://schemas.microsoft.com/office/drawing/2014/main" id="{605A7276-2E38-E38A-6267-DB7EFA095C36}"/>
                </a:ext>
              </a:extLst>
            </p:cNvPr>
            <p:cNvSpPr txBox="1"/>
            <p:nvPr/>
          </p:nvSpPr>
          <p:spPr>
            <a:xfrm>
              <a:off x="3239837" y="792000"/>
              <a:ext cx="3995737" cy="1604029"/>
            </a:xfrm>
            <a:prstGeom prst="rect">
              <a:avLst/>
            </a:prstGeom>
            <a:noFill/>
          </p:spPr>
          <p:txBody>
            <a:bodyPr wrap="square" lIns="0" tIns="0" rIns="0" bIns="0" rtlCol="0">
              <a:spAutoFit/>
            </a:bodyPr>
            <a:lstStyle/>
            <a:p>
              <a:pPr>
                <a:lnSpc>
                  <a:spcPts val="1400"/>
                </a:lnSpc>
              </a:pPr>
              <a:r>
                <a:rPr lang="de-DE" sz="1100" dirty="0">
                  <a:latin typeface="Open Sans" pitchFamily="2" charset="0"/>
                  <a:ea typeface="Open Sans" pitchFamily="2" charset="0"/>
                  <a:cs typeface="Open Sans" pitchFamily="2" charset="0"/>
                </a:rPr>
                <a:t>Erzähle in diesem Abschnitt etwas mehr über dich. Beschreibe beispielsweise, wo deine Stärken liegen, deine Begeisterung für den Job, welche Softskills du hast, was dir wichtig ist bei der Arbeit, etc. </a:t>
              </a:r>
            </a:p>
            <a:p>
              <a:pPr>
                <a:lnSpc>
                  <a:spcPts val="1400"/>
                </a:lnSpc>
              </a:pPr>
              <a:r>
                <a:rPr lang="de-CH" sz="1000" dirty="0">
                  <a:solidFill>
                    <a:srgbClr val="FF0000"/>
                  </a:solidFill>
                  <a:latin typeface="Open Sans" pitchFamily="2" charset="0"/>
                  <a:ea typeface="Open Sans" pitchFamily="2" charset="0"/>
                  <a:cs typeface="Open Sans" pitchFamily="2" charset="0"/>
                </a:rPr>
                <a:t>Gefällt dir unsere kostenlose Vorlage? Jetzt weisst du, wie einfach sie zu bearbeiten ist. Bei unseren Vorlagen im Shop erhältst du noch das passende Bewerbungsschreiben und eine 2-seitige Version des Lebenslaufs dazu. Um dir den </a:t>
              </a:r>
              <a:r>
                <a:rPr lang="de-CH" sz="1000" b="1" dirty="0">
                  <a:solidFill>
                    <a:srgbClr val="FF0000"/>
                  </a:solidFill>
                  <a:latin typeface="Open Sans" pitchFamily="2" charset="0"/>
                  <a:ea typeface="Open Sans" pitchFamily="2" charset="0"/>
                  <a:cs typeface="Open Sans" pitchFamily="2" charset="0"/>
                </a:rPr>
                <a:t>Upgrade</a:t>
              </a:r>
              <a:r>
                <a:rPr lang="de-CH" sz="1000" dirty="0">
                  <a:solidFill>
                    <a:srgbClr val="FF0000"/>
                  </a:solidFill>
                  <a:latin typeface="Open Sans" pitchFamily="2" charset="0"/>
                  <a:ea typeface="Open Sans" pitchFamily="2" charset="0"/>
                  <a:cs typeface="Open Sans" pitchFamily="2" charset="0"/>
                </a:rPr>
                <a:t> zu versüssen, kriegst du mit «kostenlos22» </a:t>
              </a:r>
              <a:r>
                <a:rPr lang="de-CH" sz="1000" b="1" dirty="0">
                  <a:solidFill>
                    <a:srgbClr val="FF0000"/>
                  </a:solidFill>
                  <a:latin typeface="Open Sans" pitchFamily="2" charset="0"/>
                  <a:ea typeface="Open Sans" pitchFamily="2" charset="0"/>
                  <a:cs typeface="Open Sans" pitchFamily="2" charset="0"/>
                </a:rPr>
                <a:t>20% Rabatt</a:t>
              </a:r>
              <a:r>
                <a:rPr lang="de-CH" sz="1000" dirty="0">
                  <a:solidFill>
                    <a:srgbClr val="FF0000"/>
                  </a:solidFill>
                  <a:latin typeface="Open Sans" pitchFamily="2" charset="0"/>
                  <a:ea typeface="Open Sans" pitchFamily="2" charset="0"/>
                  <a:cs typeface="Open Sans" pitchFamily="2" charset="0"/>
                </a:rPr>
                <a:t> auf all unsere Vorlagen.</a:t>
              </a:r>
            </a:p>
          </p:txBody>
        </p:sp>
        <p:grpSp>
          <p:nvGrpSpPr>
            <p:cNvPr id="9" name="Gruppieren 8">
              <a:extLst>
                <a:ext uri="{FF2B5EF4-FFF2-40B4-BE49-F238E27FC236}">
                  <a16:creationId xmlns:a16="http://schemas.microsoft.com/office/drawing/2014/main" id="{1BB51BDE-0456-867C-FFF7-F8735FBDE71E}"/>
                </a:ext>
              </a:extLst>
            </p:cNvPr>
            <p:cNvGrpSpPr/>
            <p:nvPr/>
          </p:nvGrpSpPr>
          <p:grpSpPr>
            <a:xfrm>
              <a:off x="3239837" y="396000"/>
              <a:ext cx="4032000" cy="226461"/>
              <a:chOff x="3239837" y="396000"/>
              <a:chExt cx="4032000" cy="226461"/>
            </a:xfrm>
          </p:grpSpPr>
          <p:sp>
            <p:nvSpPr>
              <p:cNvPr id="51" name="Textfeld 50">
                <a:extLst>
                  <a:ext uri="{FF2B5EF4-FFF2-40B4-BE49-F238E27FC236}">
                    <a16:creationId xmlns:a16="http://schemas.microsoft.com/office/drawing/2014/main" id="{C9356034-83B1-B38F-5C3C-1FDAE1FAAC60}"/>
                  </a:ext>
                </a:extLst>
              </p:cNvPr>
              <p:cNvSpPr txBox="1"/>
              <p:nvPr/>
            </p:nvSpPr>
            <p:spPr>
              <a:xfrm>
                <a:off x="3239837" y="396000"/>
                <a:ext cx="4032000" cy="215444"/>
              </a:xfrm>
              <a:prstGeom prst="rect">
                <a:avLst/>
              </a:prstGeom>
              <a:noFill/>
            </p:spPr>
            <p:txBody>
              <a:bodyPr wrap="square" lIns="0" tIns="0" rIns="0" bIns="0" rtlCol="0">
                <a:spAutoFit/>
              </a:body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Über mich</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2" name="Gerader Verbinder 111">
                <a:extLst>
                  <a:ext uri="{FF2B5EF4-FFF2-40B4-BE49-F238E27FC236}">
                    <a16:creationId xmlns:a16="http://schemas.microsoft.com/office/drawing/2014/main" id="{22D278C3-2B4F-A490-F1B7-1DDFAC9FA95F}"/>
                  </a:ext>
                </a:extLst>
              </p:cNvPr>
              <p:cNvCxnSpPr>
                <a:cxnSpLocks/>
              </p:cNvCxnSpPr>
              <p:nvPr/>
            </p:nvCxnSpPr>
            <p:spPr>
              <a:xfrm>
                <a:off x="3250073" y="622461"/>
                <a:ext cx="864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40" name="Gruppieren 39">
            <a:extLst>
              <a:ext uri="{FF2B5EF4-FFF2-40B4-BE49-F238E27FC236}">
                <a16:creationId xmlns:a16="http://schemas.microsoft.com/office/drawing/2014/main" id="{87D502F7-F753-765C-853D-25FD06F76337}"/>
              </a:ext>
            </a:extLst>
          </p:cNvPr>
          <p:cNvGrpSpPr/>
          <p:nvPr/>
        </p:nvGrpSpPr>
        <p:grpSpPr>
          <a:xfrm>
            <a:off x="228126" y="7726745"/>
            <a:ext cx="2772000" cy="1303941"/>
            <a:chOff x="228126" y="7892807"/>
            <a:chExt cx="2772000" cy="1303941"/>
          </a:xfrm>
        </p:grpSpPr>
        <p:sp>
          <p:nvSpPr>
            <p:cNvPr id="116" name="Textfeld 115">
              <a:extLst>
                <a:ext uri="{FF2B5EF4-FFF2-40B4-BE49-F238E27FC236}">
                  <a16:creationId xmlns:a16="http://schemas.microsoft.com/office/drawing/2014/main" id="{6CA23350-44E6-90C1-4D1C-51B63C473EFE}"/>
                </a:ext>
              </a:extLst>
            </p:cNvPr>
            <p:cNvSpPr txBox="1"/>
            <p:nvPr/>
          </p:nvSpPr>
          <p:spPr>
            <a:xfrm>
              <a:off x="228126" y="8288807"/>
              <a:ext cx="2772000" cy="907941"/>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de-DE" sz="1100" dirty="0">
                  <a:latin typeface="Open Sans" pitchFamily="2" charset="0"/>
                  <a:ea typeface="Open Sans" pitchFamily="2" charset="0"/>
                  <a:cs typeface="Open Sans" pitchFamily="2" charset="0"/>
                </a:rPr>
                <a:t>Gedichte</a:t>
              </a:r>
            </a:p>
            <a:p>
              <a:pPr marL="171450" indent="-171450">
                <a:spcAft>
                  <a:spcPts val="600"/>
                </a:spcAft>
                <a:buFont typeface="Arial" panose="020B0604020202020204" pitchFamily="34" charset="0"/>
                <a:buChar char="•"/>
              </a:pPr>
              <a:r>
                <a:rPr lang="de-DE" sz="1100" dirty="0">
                  <a:latin typeface="Open Sans" pitchFamily="2" charset="0"/>
                  <a:ea typeface="Open Sans" pitchFamily="2" charset="0"/>
                  <a:cs typeface="Open Sans" pitchFamily="2" charset="0"/>
                </a:rPr>
                <a:t>Yoga</a:t>
              </a:r>
            </a:p>
            <a:p>
              <a:pPr marL="171450" indent="-171450">
                <a:spcAft>
                  <a:spcPts val="600"/>
                </a:spcAft>
                <a:buFont typeface="Arial" panose="020B0604020202020204" pitchFamily="34" charset="0"/>
                <a:buChar char="•"/>
              </a:pPr>
              <a:r>
                <a:rPr lang="de-DE" sz="1100" dirty="0">
                  <a:latin typeface="Open Sans" pitchFamily="2" charset="0"/>
                  <a:ea typeface="Open Sans" pitchFamily="2" charset="0"/>
                  <a:cs typeface="Open Sans" pitchFamily="2" charset="0"/>
                </a:rPr>
                <a:t>Naturfotografie</a:t>
              </a:r>
            </a:p>
            <a:p>
              <a:pPr marL="171450" indent="-171450">
                <a:spcAft>
                  <a:spcPts val="600"/>
                </a:spcAft>
                <a:buFont typeface="Arial" panose="020B0604020202020204" pitchFamily="34" charset="0"/>
                <a:buChar char="•"/>
              </a:pPr>
              <a:r>
                <a:rPr lang="de-DE" sz="1100" dirty="0">
                  <a:latin typeface="Open Sans" pitchFamily="2" charset="0"/>
                  <a:ea typeface="Open Sans" pitchFamily="2" charset="0"/>
                  <a:cs typeface="Open Sans" pitchFamily="2" charset="0"/>
                </a:rPr>
                <a:t>Länder erkunden </a:t>
              </a:r>
            </a:p>
          </p:txBody>
        </p:sp>
        <p:grpSp>
          <p:nvGrpSpPr>
            <p:cNvPr id="36" name="Gruppieren 35">
              <a:extLst>
                <a:ext uri="{FF2B5EF4-FFF2-40B4-BE49-F238E27FC236}">
                  <a16:creationId xmlns:a16="http://schemas.microsoft.com/office/drawing/2014/main" id="{E5006C8F-29D3-FC4B-9D6B-0A4FA158AA87}"/>
                </a:ext>
              </a:extLst>
            </p:cNvPr>
            <p:cNvGrpSpPr/>
            <p:nvPr/>
          </p:nvGrpSpPr>
          <p:grpSpPr>
            <a:xfrm>
              <a:off x="228126" y="7892807"/>
              <a:ext cx="2772000" cy="229213"/>
              <a:chOff x="228126" y="7892807"/>
              <a:chExt cx="2772000" cy="229213"/>
            </a:xfrm>
          </p:grpSpPr>
          <p:sp>
            <p:nvSpPr>
              <p:cNvPr id="118" name="Textfeld 117">
                <a:extLst>
                  <a:ext uri="{FF2B5EF4-FFF2-40B4-BE49-F238E27FC236}">
                    <a16:creationId xmlns:a16="http://schemas.microsoft.com/office/drawing/2014/main" id="{BC403741-AB52-CA35-A99F-7840A8C3CFBF}"/>
                  </a:ext>
                </a:extLst>
              </p:cNvPr>
              <p:cNvSpPr txBox="1"/>
              <p:nvPr/>
            </p:nvSpPr>
            <p:spPr>
              <a:xfrm>
                <a:off x="228126" y="7892807"/>
                <a:ext cx="2772000" cy="215444"/>
              </a:xfrm>
              <a:prstGeom prst="rect">
                <a:avLst/>
              </a:prstGeom>
              <a:noFill/>
            </p:spPr>
            <p:txBody>
              <a:bodyPr wrap="square" lIns="0" tIns="0" rIns="0" bIns="0" rtlCol="0">
                <a:spAutoFit/>
              </a:body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Interessen</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9" name="Gerader Verbinder 118">
                <a:extLst>
                  <a:ext uri="{FF2B5EF4-FFF2-40B4-BE49-F238E27FC236}">
                    <a16:creationId xmlns:a16="http://schemas.microsoft.com/office/drawing/2014/main" id="{8D075782-F097-B624-8B87-9AB78B7BDAB6}"/>
                  </a:ext>
                </a:extLst>
              </p:cNvPr>
              <p:cNvCxnSpPr>
                <a:cxnSpLocks/>
              </p:cNvCxnSpPr>
              <p:nvPr/>
            </p:nvCxnSpPr>
            <p:spPr>
              <a:xfrm>
                <a:off x="232864" y="8122020"/>
                <a:ext cx="900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41" name="Gruppieren 40">
            <a:extLst>
              <a:ext uri="{FF2B5EF4-FFF2-40B4-BE49-F238E27FC236}">
                <a16:creationId xmlns:a16="http://schemas.microsoft.com/office/drawing/2014/main" id="{CEDD554A-A1E2-A683-4958-393C4F6C13BF}"/>
              </a:ext>
            </a:extLst>
          </p:cNvPr>
          <p:cNvGrpSpPr/>
          <p:nvPr/>
        </p:nvGrpSpPr>
        <p:grpSpPr>
          <a:xfrm>
            <a:off x="228125" y="9485906"/>
            <a:ext cx="2772001" cy="903832"/>
            <a:chOff x="228125" y="9485906"/>
            <a:chExt cx="2772001" cy="903832"/>
          </a:xfrm>
        </p:grpSpPr>
        <p:sp>
          <p:nvSpPr>
            <p:cNvPr id="120" name="Textfeld 119">
              <a:extLst>
                <a:ext uri="{FF2B5EF4-FFF2-40B4-BE49-F238E27FC236}">
                  <a16:creationId xmlns:a16="http://schemas.microsoft.com/office/drawing/2014/main" id="{5103DA44-8E58-5DBA-9E8A-F665FC7375EA}"/>
                </a:ext>
              </a:extLst>
            </p:cNvPr>
            <p:cNvSpPr txBox="1"/>
            <p:nvPr/>
          </p:nvSpPr>
          <p:spPr>
            <a:xfrm>
              <a:off x="228125" y="9881907"/>
              <a:ext cx="2772000" cy="507831"/>
            </a:xfrm>
            <a:prstGeom prst="rect">
              <a:avLst/>
            </a:prstGeom>
            <a:noFill/>
          </p:spPr>
          <p:txBody>
            <a:bodyPr wrap="square" lIns="0" tIns="0" rIns="0" bIns="0" rtlCol="0">
              <a:spAutoFit/>
            </a:bodyPr>
            <a:lstStyle/>
            <a:p>
              <a:r>
                <a:rPr lang="de-DE" sz="1100" dirty="0">
                  <a:latin typeface="Open Sans" pitchFamily="2" charset="0"/>
                  <a:ea typeface="Open Sans" pitchFamily="2" charset="0"/>
                  <a:cs typeface="Open Sans" pitchFamily="2" charset="0"/>
                </a:rPr>
                <a:t>Kontaktangaben zu Referenzpersonen und weitere Unterlagen zu Zeugnissen und Zertifikaten gerne auf Anfrage</a:t>
              </a:r>
              <a:endParaRPr lang="de-CH" sz="1100" dirty="0">
                <a:latin typeface="Open Sans" pitchFamily="2" charset="0"/>
                <a:ea typeface="Open Sans" pitchFamily="2" charset="0"/>
                <a:cs typeface="Open Sans" pitchFamily="2" charset="0"/>
              </a:endParaRPr>
            </a:p>
          </p:txBody>
        </p:sp>
        <p:grpSp>
          <p:nvGrpSpPr>
            <p:cNvPr id="37" name="Gruppieren 36">
              <a:extLst>
                <a:ext uri="{FF2B5EF4-FFF2-40B4-BE49-F238E27FC236}">
                  <a16:creationId xmlns:a16="http://schemas.microsoft.com/office/drawing/2014/main" id="{BE6086AE-6B7F-93D0-87F2-B2E680261665}"/>
                </a:ext>
              </a:extLst>
            </p:cNvPr>
            <p:cNvGrpSpPr/>
            <p:nvPr/>
          </p:nvGrpSpPr>
          <p:grpSpPr>
            <a:xfrm>
              <a:off x="228126" y="9485906"/>
              <a:ext cx="2772000" cy="220182"/>
              <a:chOff x="228126" y="9485906"/>
              <a:chExt cx="2772000" cy="220182"/>
            </a:xfrm>
          </p:grpSpPr>
          <p:sp>
            <p:nvSpPr>
              <p:cNvPr id="122" name="Textfeld 121">
                <a:extLst>
                  <a:ext uri="{FF2B5EF4-FFF2-40B4-BE49-F238E27FC236}">
                    <a16:creationId xmlns:a16="http://schemas.microsoft.com/office/drawing/2014/main" id="{6E926957-1DBD-DC8C-3EEA-88F9F207CA0C}"/>
                  </a:ext>
                </a:extLst>
              </p:cNvPr>
              <p:cNvSpPr txBox="1"/>
              <p:nvPr/>
            </p:nvSpPr>
            <p:spPr>
              <a:xfrm>
                <a:off x="228126" y="9485906"/>
                <a:ext cx="2772000" cy="215444"/>
              </a:xfrm>
              <a:prstGeom prst="rect">
                <a:avLst/>
              </a:prstGeom>
              <a:noFill/>
            </p:spPr>
            <p:txBody>
              <a:bodyPr wrap="square" lIns="0" tIns="0" rIns="0" bIns="0" rtlCol="0">
                <a:spAutoFit/>
              </a:body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Referenzen</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23" name="Gerader Verbinder 122">
                <a:extLst>
                  <a:ext uri="{FF2B5EF4-FFF2-40B4-BE49-F238E27FC236}">
                    <a16:creationId xmlns:a16="http://schemas.microsoft.com/office/drawing/2014/main" id="{E691EA4F-214E-7506-264B-FEC4B4DA6406}"/>
                  </a:ext>
                </a:extLst>
              </p:cNvPr>
              <p:cNvCxnSpPr>
                <a:cxnSpLocks/>
              </p:cNvCxnSpPr>
              <p:nvPr/>
            </p:nvCxnSpPr>
            <p:spPr>
              <a:xfrm>
                <a:off x="232864" y="9706088"/>
                <a:ext cx="972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pic>
        <p:nvPicPr>
          <p:cNvPr id="2" name="Grafik 1">
            <a:extLst>
              <a:ext uri="{FF2B5EF4-FFF2-40B4-BE49-F238E27FC236}">
                <a16:creationId xmlns:a16="http://schemas.microsoft.com/office/drawing/2014/main" id="{28F296A2-2EAA-A1F9-AE32-775386B3BA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406" y="529303"/>
            <a:ext cx="1389365" cy="1389365"/>
          </a:xfrm>
          <a:prstGeom prst="rect">
            <a:avLst/>
          </a:prstGeom>
        </p:spPr>
      </p:pic>
      <p:sp>
        <p:nvSpPr>
          <p:cNvPr id="13" name="Ellipse 12">
            <a:extLst>
              <a:ext uri="{FF2B5EF4-FFF2-40B4-BE49-F238E27FC236}">
                <a16:creationId xmlns:a16="http://schemas.microsoft.com/office/drawing/2014/main" id="{9DD8B88D-4478-B806-50D4-F7DBEA944849}"/>
              </a:ext>
            </a:extLst>
          </p:cNvPr>
          <p:cNvSpPr/>
          <p:nvPr/>
        </p:nvSpPr>
        <p:spPr>
          <a:xfrm>
            <a:off x="2409337" y="5944386"/>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14" name="Ellipse 13">
            <a:extLst>
              <a:ext uri="{FF2B5EF4-FFF2-40B4-BE49-F238E27FC236}">
                <a16:creationId xmlns:a16="http://schemas.microsoft.com/office/drawing/2014/main" id="{07B9733B-C8E0-74BA-0E5D-98753C5A46FA}"/>
              </a:ext>
            </a:extLst>
          </p:cNvPr>
          <p:cNvSpPr/>
          <p:nvPr/>
        </p:nvSpPr>
        <p:spPr>
          <a:xfrm>
            <a:off x="2568087" y="5944386"/>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Open Sans" pitchFamily="2" charset="0"/>
              <a:ea typeface="Open Sans" pitchFamily="2" charset="0"/>
              <a:cs typeface="Open Sans" pitchFamily="2" charset="0"/>
            </a:endParaRPr>
          </a:p>
        </p:txBody>
      </p:sp>
      <p:sp>
        <p:nvSpPr>
          <p:cNvPr id="15" name="Ellipse 14">
            <a:extLst>
              <a:ext uri="{FF2B5EF4-FFF2-40B4-BE49-F238E27FC236}">
                <a16:creationId xmlns:a16="http://schemas.microsoft.com/office/drawing/2014/main" id="{74874C0B-94E5-506A-3535-209AF192268E}"/>
              </a:ext>
            </a:extLst>
          </p:cNvPr>
          <p:cNvSpPr/>
          <p:nvPr/>
        </p:nvSpPr>
        <p:spPr>
          <a:xfrm>
            <a:off x="2726837" y="5944386"/>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grpSp>
        <p:nvGrpSpPr>
          <p:cNvPr id="30" name="Gruppieren 29">
            <a:extLst>
              <a:ext uri="{FF2B5EF4-FFF2-40B4-BE49-F238E27FC236}">
                <a16:creationId xmlns:a16="http://schemas.microsoft.com/office/drawing/2014/main" id="{4931185C-BA16-99A4-BC31-42A0C70F7913}"/>
              </a:ext>
            </a:extLst>
          </p:cNvPr>
          <p:cNvGrpSpPr/>
          <p:nvPr/>
        </p:nvGrpSpPr>
        <p:grpSpPr>
          <a:xfrm>
            <a:off x="2409337" y="5463279"/>
            <a:ext cx="425500" cy="108000"/>
            <a:chOff x="2409337" y="5570906"/>
            <a:chExt cx="425500" cy="108000"/>
          </a:xfrm>
        </p:grpSpPr>
        <p:sp>
          <p:nvSpPr>
            <p:cNvPr id="20" name="Ellipse 19">
              <a:extLst>
                <a:ext uri="{FF2B5EF4-FFF2-40B4-BE49-F238E27FC236}">
                  <a16:creationId xmlns:a16="http://schemas.microsoft.com/office/drawing/2014/main" id="{95E7EBAC-7AA2-F816-7DE0-527FBD5331B1}"/>
                </a:ext>
              </a:extLst>
            </p:cNvPr>
            <p:cNvSpPr/>
            <p:nvPr/>
          </p:nvSpPr>
          <p:spPr>
            <a:xfrm>
              <a:off x="2409337" y="5570906"/>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21" name="Ellipse 20">
              <a:extLst>
                <a:ext uri="{FF2B5EF4-FFF2-40B4-BE49-F238E27FC236}">
                  <a16:creationId xmlns:a16="http://schemas.microsoft.com/office/drawing/2014/main" id="{88479FC8-224B-6201-89B2-5000EC6E7A17}"/>
                </a:ext>
              </a:extLst>
            </p:cNvPr>
            <p:cNvSpPr/>
            <p:nvPr/>
          </p:nvSpPr>
          <p:spPr>
            <a:xfrm>
              <a:off x="2568087" y="5570906"/>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22" name="Ellipse 21">
              <a:extLst>
                <a:ext uri="{FF2B5EF4-FFF2-40B4-BE49-F238E27FC236}">
                  <a16:creationId xmlns:a16="http://schemas.microsoft.com/office/drawing/2014/main" id="{ABEB171D-912F-BCD9-1982-1C32107007EA}"/>
                </a:ext>
              </a:extLst>
            </p:cNvPr>
            <p:cNvSpPr/>
            <p:nvPr/>
          </p:nvSpPr>
          <p:spPr>
            <a:xfrm>
              <a:off x="2726837" y="5570906"/>
              <a:ext cx="108000" cy="108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Open Sans" pitchFamily="2" charset="0"/>
                <a:ea typeface="Open Sans" pitchFamily="2" charset="0"/>
                <a:cs typeface="Open Sans" pitchFamily="2" charset="0"/>
              </a:endParaRPr>
            </a:p>
          </p:txBody>
        </p:sp>
      </p:grpSp>
      <p:sp>
        <p:nvSpPr>
          <p:cNvPr id="27" name="Ellipse 26">
            <a:extLst>
              <a:ext uri="{FF2B5EF4-FFF2-40B4-BE49-F238E27FC236}">
                <a16:creationId xmlns:a16="http://schemas.microsoft.com/office/drawing/2014/main" id="{FD767D0E-D94F-45FC-9427-DDE9183B48C8}"/>
              </a:ext>
            </a:extLst>
          </p:cNvPr>
          <p:cNvSpPr/>
          <p:nvPr/>
        </p:nvSpPr>
        <p:spPr>
          <a:xfrm>
            <a:off x="2409337" y="7137935"/>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28" name="Ellipse 27">
            <a:extLst>
              <a:ext uri="{FF2B5EF4-FFF2-40B4-BE49-F238E27FC236}">
                <a16:creationId xmlns:a16="http://schemas.microsoft.com/office/drawing/2014/main" id="{A8820A58-00A4-6FAC-A30A-263AB616D858}"/>
              </a:ext>
            </a:extLst>
          </p:cNvPr>
          <p:cNvSpPr/>
          <p:nvPr/>
        </p:nvSpPr>
        <p:spPr>
          <a:xfrm>
            <a:off x="2568087" y="7137935"/>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29" name="Ellipse 28">
            <a:extLst>
              <a:ext uri="{FF2B5EF4-FFF2-40B4-BE49-F238E27FC236}">
                <a16:creationId xmlns:a16="http://schemas.microsoft.com/office/drawing/2014/main" id="{B9145A60-9A75-2BDF-3A0C-3330DAE2A870}"/>
              </a:ext>
            </a:extLst>
          </p:cNvPr>
          <p:cNvSpPr/>
          <p:nvPr/>
        </p:nvSpPr>
        <p:spPr>
          <a:xfrm>
            <a:off x="2726837" y="7137935"/>
            <a:ext cx="108000" cy="108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32" name="Ellipse 31">
            <a:extLst>
              <a:ext uri="{FF2B5EF4-FFF2-40B4-BE49-F238E27FC236}">
                <a16:creationId xmlns:a16="http://schemas.microsoft.com/office/drawing/2014/main" id="{521EEE02-4A0A-F05A-EC6A-439B18BB220F}"/>
              </a:ext>
            </a:extLst>
          </p:cNvPr>
          <p:cNvSpPr/>
          <p:nvPr/>
        </p:nvSpPr>
        <p:spPr>
          <a:xfrm>
            <a:off x="2409337" y="6242773"/>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33" name="Ellipse 32">
            <a:extLst>
              <a:ext uri="{FF2B5EF4-FFF2-40B4-BE49-F238E27FC236}">
                <a16:creationId xmlns:a16="http://schemas.microsoft.com/office/drawing/2014/main" id="{E41DC46F-D788-68B4-F608-D6F807DB759F}"/>
              </a:ext>
            </a:extLst>
          </p:cNvPr>
          <p:cNvSpPr/>
          <p:nvPr/>
        </p:nvSpPr>
        <p:spPr>
          <a:xfrm>
            <a:off x="2568087" y="6242773"/>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34" name="Ellipse 33">
            <a:extLst>
              <a:ext uri="{FF2B5EF4-FFF2-40B4-BE49-F238E27FC236}">
                <a16:creationId xmlns:a16="http://schemas.microsoft.com/office/drawing/2014/main" id="{95FD8871-E60F-1228-4209-D62C3734D847}"/>
              </a:ext>
            </a:extLst>
          </p:cNvPr>
          <p:cNvSpPr/>
          <p:nvPr/>
        </p:nvSpPr>
        <p:spPr>
          <a:xfrm>
            <a:off x="2726837" y="6242773"/>
            <a:ext cx="108000" cy="108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Open Sans" pitchFamily="2" charset="0"/>
              <a:ea typeface="Open Sans" pitchFamily="2" charset="0"/>
              <a:cs typeface="Open Sans" pitchFamily="2" charset="0"/>
            </a:endParaRPr>
          </a:p>
        </p:txBody>
      </p:sp>
      <p:sp>
        <p:nvSpPr>
          <p:cNvPr id="80" name="Ellipse 79">
            <a:extLst>
              <a:ext uri="{FF2B5EF4-FFF2-40B4-BE49-F238E27FC236}">
                <a16:creationId xmlns:a16="http://schemas.microsoft.com/office/drawing/2014/main" id="{7EBEFA1F-535E-51E6-066B-C22FD149273D}"/>
              </a:ext>
            </a:extLst>
          </p:cNvPr>
          <p:cNvSpPr/>
          <p:nvPr/>
        </p:nvSpPr>
        <p:spPr>
          <a:xfrm>
            <a:off x="2409337" y="6541160"/>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81" name="Ellipse 80">
            <a:extLst>
              <a:ext uri="{FF2B5EF4-FFF2-40B4-BE49-F238E27FC236}">
                <a16:creationId xmlns:a16="http://schemas.microsoft.com/office/drawing/2014/main" id="{C3693CCB-B528-1A02-D7ED-96E928996328}"/>
              </a:ext>
            </a:extLst>
          </p:cNvPr>
          <p:cNvSpPr/>
          <p:nvPr/>
        </p:nvSpPr>
        <p:spPr>
          <a:xfrm>
            <a:off x="2568087" y="6541160"/>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82" name="Ellipse 81">
            <a:extLst>
              <a:ext uri="{FF2B5EF4-FFF2-40B4-BE49-F238E27FC236}">
                <a16:creationId xmlns:a16="http://schemas.microsoft.com/office/drawing/2014/main" id="{4BD5F9C2-2E62-7C17-9EEC-70D020DFBD8B}"/>
              </a:ext>
            </a:extLst>
          </p:cNvPr>
          <p:cNvSpPr/>
          <p:nvPr/>
        </p:nvSpPr>
        <p:spPr>
          <a:xfrm>
            <a:off x="2726837" y="6541160"/>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139" name="Ellipse 138">
            <a:extLst>
              <a:ext uri="{FF2B5EF4-FFF2-40B4-BE49-F238E27FC236}">
                <a16:creationId xmlns:a16="http://schemas.microsoft.com/office/drawing/2014/main" id="{89C8C90A-1CDF-31B9-0769-F4715805EEC0}"/>
              </a:ext>
            </a:extLst>
          </p:cNvPr>
          <p:cNvSpPr/>
          <p:nvPr/>
        </p:nvSpPr>
        <p:spPr>
          <a:xfrm>
            <a:off x="2409337" y="6839547"/>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140" name="Ellipse 139">
            <a:extLst>
              <a:ext uri="{FF2B5EF4-FFF2-40B4-BE49-F238E27FC236}">
                <a16:creationId xmlns:a16="http://schemas.microsoft.com/office/drawing/2014/main" id="{4FF88FE3-EA50-7B58-F22F-EA1D945A1EE8}"/>
              </a:ext>
            </a:extLst>
          </p:cNvPr>
          <p:cNvSpPr/>
          <p:nvPr/>
        </p:nvSpPr>
        <p:spPr>
          <a:xfrm>
            <a:off x="2568087" y="6839547"/>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sp>
        <p:nvSpPr>
          <p:cNvPr id="141" name="Ellipse 140">
            <a:extLst>
              <a:ext uri="{FF2B5EF4-FFF2-40B4-BE49-F238E27FC236}">
                <a16:creationId xmlns:a16="http://schemas.microsoft.com/office/drawing/2014/main" id="{63BA9D3E-F591-2CF6-7F0E-4C6232D50E4C}"/>
              </a:ext>
            </a:extLst>
          </p:cNvPr>
          <p:cNvSpPr/>
          <p:nvPr/>
        </p:nvSpPr>
        <p:spPr>
          <a:xfrm>
            <a:off x="2726837" y="6839547"/>
            <a:ext cx="108000" cy="108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Open Sans" pitchFamily="2" charset="0"/>
              <a:ea typeface="Open Sans" pitchFamily="2" charset="0"/>
              <a:cs typeface="Open Sans" pitchFamily="2" charset="0"/>
            </a:endParaRPr>
          </a:p>
        </p:txBody>
      </p:sp>
      <p:grpSp>
        <p:nvGrpSpPr>
          <p:cNvPr id="8" name="Gruppieren 7">
            <a:extLst>
              <a:ext uri="{FF2B5EF4-FFF2-40B4-BE49-F238E27FC236}">
                <a16:creationId xmlns:a16="http://schemas.microsoft.com/office/drawing/2014/main" id="{FD15E105-4F56-21DE-0F0F-123F92B30718}"/>
              </a:ext>
            </a:extLst>
          </p:cNvPr>
          <p:cNvGrpSpPr/>
          <p:nvPr/>
        </p:nvGrpSpPr>
        <p:grpSpPr>
          <a:xfrm>
            <a:off x="228125" y="5060439"/>
            <a:ext cx="2772001" cy="2211085"/>
            <a:chOff x="228125" y="5060439"/>
            <a:chExt cx="2772001" cy="2211085"/>
          </a:xfrm>
        </p:grpSpPr>
        <p:grpSp>
          <p:nvGrpSpPr>
            <p:cNvPr id="35" name="Gruppieren 34">
              <a:extLst>
                <a:ext uri="{FF2B5EF4-FFF2-40B4-BE49-F238E27FC236}">
                  <a16:creationId xmlns:a16="http://schemas.microsoft.com/office/drawing/2014/main" id="{26171E85-820D-D7B2-4503-DB8E3263B4E6}"/>
                </a:ext>
              </a:extLst>
            </p:cNvPr>
            <p:cNvGrpSpPr/>
            <p:nvPr/>
          </p:nvGrpSpPr>
          <p:grpSpPr>
            <a:xfrm>
              <a:off x="228125" y="5060439"/>
              <a:ext cx="2772001" cy="227031"/>
              <a:chOff x="228125" y="5168066"/>
              <a:chExt cx="2772001" cy="227031"/>
            </a:xfrm>
          </p:grpSpPr>
          <p:sp>
            <p:nvSpPr>
              <p:cNvPr id="10" name="Textfeld 9">
                <a:extLst>
                  <a:ext uri="{FF2B5EF4-FFF2-40B4-BE49-F238E27FC236}">
                    <a16:creationId xmlns:a16="http://schemas.microsoft.com/office/drawing/2014/main" id="{211C68BB-C171-F0DF-381A-6673344AA1D7}"/>
                  </a:ext>
                </a:extLst>
              </p:cNvPr>
              <p:cNvSpPr txBox="1"/>
              <p:nvPr/>
            </p:nvSpPr>
            <p:spPr>
              <a:xfrm>
                <a:off x="228126" y="5168066"/>
                <a:ext cx="2772000" cy="215444"/>
              </a:xfrm>
              <a:prstGeom prst="rect">
                <a:avLst/>
              </a:prstGeom>
              <a:noFill/>
            </p:spPr>
            <p:txBody>
              <a:bodyPr wrap="square" lIns="0" tIns="0" rIns="0" bIns="0" rtlCol="0">
                <a:spAutoFit/>
              </a:bodyPr>
              <a:lstStyle>
                <a:defPPr>
                  <a:defRPr lang="en-US"/>
                </a:defPPr>
                <a:lvl1pPr>
                  <a:defRPr sz="1400">
                    <a:solidFill>
                      <a:srgbClr val="5C5A58"/>
                    </a:solidFill>
                    <a:latin typeface="Montserrat" panose="00000500000000000000" pitchFamily="2" charset="0"/>
                  </a:defRPr>
                </a:lvl1pPr>
              </a:lstStyle>
              <a:p>
                <a:r>
                  <a:rPr lang="de-DE" b="1" dirty="0">
                    <a:solidFill>
                      <a:schemeClr val="bg2">
                        <a:lumMod val="25000"/>
                      </a:schemeClr>
                    </a:solidFill>
                    <a:latin typeface="Open Sans SemiBold" pitchFamily="2" charset="0"/>
                    <a:ea typeface="Open Sans SemiBold" pitchFamily="2" charset="0"/>
                    <a:cs typeface="Open Sans SemiBold" pitchFamily="2" charset="0"/>
                  </a:rPr>
                  <a:t>Kenntnisse</a:t>
                </a:r>
                <a:endParaRPr lang="de-CH"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1" name="Gerader Verbinder 110">
                <a:extLst>
                  <a:ext uri="{FF2B5EF4-FFF2-40B4-BE49-F238E27FC236}">
                    <a16:creationId xmlns:a16="http://schemas.microsoft.com/office/drawing/2014/main" id="{8B36AA41-0647-1F54-5909-423DD5621C8D}"/>
                  </a:ext>
                </a:extLst>
              </p:cNvPr>
              <p:cNvCxnSpPr>
                <a:cxnSpLocks/>
              </p:cNvCxnSpPr>
              <p:nvPr/>
            </p:nvCxnSpPr>
            <p:spPr>
              <a:xfrm>
                <a:off x="228125" y="5395097"/>
                <a:ext cx="972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 name="Textfeld 2">
              <a:extLst>
                <a:ext uri="{FF2B5EF4-FFF2-40B4-BE49-F238E27FC236}">
                  <a16:creationId xmlns:a16="http://schemas.microsoft.com/office/drawing/2014/main" id="{3233BA8F-014B-813E-343E-B4DDF192B7CA}"/>
                </a:ext>
              </a:extLst>
            </p:cNvPr>
            <p:cNvSpPr txBox="1"/>
            <p:nvPr/>
          </p:nvSpPr>
          <p:spPr>
            <a:xfrm>
              <a:off x="241587" y="5445383"/>
              <a:ext cx="2124000" cy="1826141"/>
            </a:xfrm>
            <a:prstGeom prst="rect">
              <a:avLst/>
            </a:prstGeom>
            <a:noFill/>
          </p:spPr>
          <p:txBody>
            <a:bodyPr wrap="square" lIns="0" tIns="0" rIns="0" bIns="0" rtlCol="0">
              <a:spAutoFit/>
            </a:bodyPr>
            <a:lstStyle/>
            <a:p>
              <a:pPr>
                <a:spcAft>
                  <a:spcPts val="1000"/>
                </a:spcAft>
              </a:pPr>
              <a:r>
                <a:rPr lang="de-DE" sz="1100" dirty="0">
                  <a:latin typeface="Open Sans" pitchFamily="2" charset="0"/>
                  <a:ea typeface="Open Sans" pitchFamily="2" charset="0"/>
                  <a:cs typeface="Open Sans" pitchFamily="2" charset="0"/>
                </a:rPr>
                <a:t>Microsoft Office </a:t>
              </a:r>
              <a:br>
                <a:rPr lang="de-DE" sz="1100" dirty="0">
                  <a:latin typeface="Open Sans" pitchFamily="2" charset="0"/>
                  <a:ea typeface="Open Sans" pitchFamily="2" charset="0"/>
                  <a:cs typeface="Open Sans" pitchFamily="2" charset="0"/>
                </a:rPr>
              </a:br>
              <a:r>
                <a:rPr lang="de-DE" sz="1100" dirty="0">
                  <a:latin typeface="Open Sans" pitchFamily="2" charset="0"/>
                  <a:ea typeface="Open Sans" pitchFamily="2" charset="0"/>
                  <a:cs typeface="Open Sans" pitchFamily="2" charset="0"/>
                </a:rPr>
                <a:t>(Excel, Word, </a:t>
              </a:r>
              <a:r>
                <a:rPr lang="de-DE" sz="1100" dirty="0" err="1">
                  <a:latin typeface="Open Sans" pitchFamily="2" charset="0"/>
                  <a:ea typeface="Open Sans" pitchFamily="2" charset="0"/>
                  <a:cs typeface="Open Sans" pitchFamily="2" charset="0"/>
                </a:rPr>
                <a:t>Powerpoint</a:t>
              </a:r>
              <a:r>
                <a:rPr lang="de-DE" sz="1100" dirty="0">
                  <a:latin typeface="Open Sans" pitchFamily="2" charset="0"/>
                  <a:ea typeface="Open Sans" pitchFamily="2" charset="0"/>
                  <a:cs typeface="Open Sans" pitchFamily="2" charset="0"/>
                </a:rPr>
                <a:t>)</a:t>
              </a:r>
            </a:p>
            <a:p>
              <a:pPr>
                <a:spcAft>
                  <a:spcPts val="1000"/>
                </a:spcAft>
              </a:pPr>
              <a:r>
                <a:rPr lang="de-DE" sz="1100" dirty="0">
                  <a:latin typeface="Open Sans" pitchFamily="2" charset="0"/>
                  <a:ea typeface="Open Sans" pitchFamily="2" charset="0"/>
                  <a:cs typeface="Open Sans" pitchFamily="2" charset="0"/>
                </a:rPr>
                <a:t>CRM- und ERP-System</a:t>
              </a:r>
            </a:p>
            <a:p>
              <a:pPr>
                <a:spcAft>
                  <a:spcPts val="1000"/>
                </a:spcAft>
              </a:pPr>
              <a:r>
                <a:rPr lang="de-DE" sz="1100" dirty="0">
                  <a:latin typeface="Open Sans" pitchFamily="2" charset="0"/>
                  <a:ea typeface="Open Sans" pitchFamily="2" charset="0"/>
                  <a:cs typeface="Open Sans" pitchFamily="2" charset="0"/>
                </a:rPr>
                <a:t>Eventmanagement</a:t>
              </a:r>
            </a:p>
            <a:p>
              <a:pPr>
                <a:spcAft>
                  <a:spcPts val="1000"/>
                </a:spcAft>
              </a:pPr>
              <a:r>
                <a:rPr lang="de-DE" sz="1100" dirty="0">
                  <a:latin typeface="Open Sans" pitchFamily="2" charset="0"/>
                  <a:ea typeface="Open Sans" pitchFamily="2" charset="0"/>
                  <a:cs typeface="Open Sans" pitchFamily="2" charset="0"/>
                </a:rPr>
                <a:t>Projektassistenz</a:t>
              </a:r>
            </a:p>
            <a:p>
              <a:pPr>
                <a:spcAft>
                  <a:spcPts val="1000"/>
                </a:spcAft>
              </a:pPr>
              <a:r>
                <a:rPr lang="de-DE" sz="1100" dirty="0">
                  <a:latin typeface="Open Sans" pitchFamily="2" charset="0"/>
                  <a:ea typeface="Open Sans" pitchFamily="2" charset="0"/>
                  <a:cs typeface="Open Sans" pitchFamily="2" charset="0"/>
                </a:rPr>
                <a:t>Kommunikation</a:t>
              </a:r>
            </a:p>
            <a:p>
              <a:pPr>
                <a:spcAft>
                  <a:spcPts val="1000"/>
                </a:spcAft>
              </a:pPr>
              <a:r>
                <a:rPr lang="de-DE" sz="1100" dirty="0">
                  <a:latin typeface="Open Sans" pitchFamily="2" charset="0"/>
                  <a:ea typeface="Open Sans" pitchFamily="2" charset="0"/>
                  <a:cs typeface="Open Sans" pitchFamily="2" charset="0"/>
                </a:rPr>
                <a:t>Visualisieren</a:t>
              </a:r>
              <a:endParaRPr lang="de-CH" sz="1100" dirty="0">
                <a:latin typeface="Open Sans" pitchFamily="2" charset="0"/>
                <a:ea typeface="Open Sans" pitchFamily="2" charset="0"/>
                <a:cs typeface="Open Sans" pitchFamily="2" charset="0"/>
              </a:endParaRPr>
            </a:p>
          </p:txBody>
        </p:sp>
      </p:grpSp>
      <p:grpSp>
        <p:nvGrpSpPr>
          <p:cNvPr id="49" name="Gruppieren 48">
            <a:extLst>
              <a:ext uri="{FF2B5EF4-FFF2-40B4-BE49-F238E27FC236}">
                <a16:creationId xmlns:a16="http://schemas.microsoft.com/office/drawing/2014/main" id="{C7BCF165-74A8-765C-81DD-1211F3ADF222}"/>
              </a:ext>
            </a:extLst>
          </p:cNvPr>
          <p:cNvGrpSpPr/>
          <p:nvPr/>
        </p:nvGrpSpPr>
        <p:grpSpPr>
          <a:xfrm>
            <a:off x="3302837" y="2768935"/>
            <a:ext cx="4032000" cy="1942204"/>
            <a:chOff x="3302837" y="2768935"/>
            <a:chExt cx="4032000" cy="1942204"/>
          </a:xfrm>
        </p:grpSpPr>
        <p:grpSp>
          <p:nvGrpSpPr>
            <p:cNvPr id="16" name="Gruppieren 15">
              <a:extLst>
                <a:ext uri="{FF2B5EF4-FFF2-40B4-BE49-F238E27FC236}">
                  <a16:creationId xmlns:a16="http://schemas.microsoft.com/office/drawing/2014/main" id="{CD12F3ED-E0B5-6BE9-657F-39D9194A61EA}"/>
                </a:ext>
              </a:extLst>
            </p:cNvPr>
            <p:cNvGrpSpPr/>
            <p:nvPr/>
          </p:nvGrpSpPr>
          <p:grpSpPr>
            <a:xfrm>
              <a:off x="3302837" y="2768935"/>
              <a:ext cx="4032000" cy="232432"/>
              <a:chOff x="3239837" y="2608547"/>
              <a:chExt cx="4032000" cy="232432"/>
            </a:xfrm>
          </p:grpSpPr>
          <p:sp>
            <p:nvSpPr>
              <p:cNvPr id="54" name="Textfeld 53">
                <a:extLst>
                  <a:ext uri="{FF2B5EF4-FFF2-40B4-BE49-F238E27FC236}">
                    <a16:creationId xmlns:a16="http://schemas.microsoft.com/office/drawing/2014/main" id="{2C62E42B-CF9B-A126-7728-59FDCAD60FB5}"/>
                  </a:ext>
                </a:extLst>
              </p:cNvPr>
              <p:cNvSpPr txBox="1"/>
              <p:nvPr/>
            </p:nvSpPr>
            <p:spPr>
              <a:xfrm>
                <a:off x="3239837" y="2608547"/>
                <a:ext cx="4032000" cy="215444"/>
              </a:xfrm>
              <a:prstGeom prst="rect">
                <a:avLst/>
              </a:prstGeom>
              <a:noFill/>
            </p:spPr>
            <p:txBody>
              <a:bodyPr wrap="square" lIns="0" tIns="0" rIns="0" bIns="0" rtlCol="0">
                <a:spAutoFit/>
              </a:bodyPr>
              <a:lstStyle>
                <a:defPPr>
                  <a:defRPr lang="en-US"/>
                </a:defPPr>
                <a:lvl1pPr>
                  <a:defRPr>
                    <a:solidFill>
                      <a:srgbClr val="5C5A58"/>
                    </a:solidFill>
                    <a:latin typeface="Montserrat" panose="00000500000000000000" pitchFamily="2" charset="0"/>
                  </a:defRPr>
                </a:lvl1p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Berufserfahrung</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3" name="Gerader Verbinder 112">
                <a:extLst>
                  <a:ext uri="{FF2B5EF4-FFF2-40B4-BE49-F238E27FC236}">
                    <a16:creationId xmlns:a16="http://schemas.microsoft.com/office/drawing/2014/main" id="{B1A48DBD-2B8B-41D6-5A94-60657087B17C}"/>
                  </a:ext>
                </a:extLst>
              </p:cNvPr>
              <p:cNvCxnSpPr>
                <a:cxnSpLocks/>
              </p:cNvCxnSpPr>
              <p:nvPr/>
            </p:nvCxnSpPr>
            <p:spPr>
              <a:xfrm>
                <a:off x="3250072" y="2840979"/>
                <a:ext cx="1404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2" name="Textfeld 11">
              <a:extLst>
                <a:ext uri="{FF2B5EF4-FFF2-40B4-BE49-F238E27FC236}">
                  <a16:creationId xmlns:a16="http://schemas.microsoft.com/office/drawing/2014/main" id="{4F61906C-84AD-A7D2-C14A-15400FC34FD6}"/>
                </a:ext>
              </a:extLst>
            </p:cNvPr>
            <p:cNvSpPr txBox="1"/>
            <p:nvPr/>
          </p:nvSpPr>
          <p:spPr>
            <a:xfrm>
              <a:off x="3302837" y="3153277"/>
              <a:ext cx="3960000" cy="1557862"/>
            </a:xfrm>
            <a:prstGeom prst="rect">
              <a:avLst/>
            </a:prstGeom>
            <a:noFill/>
          </p:spPr>
          <p:txBody>
            <a:bodyPr wrap="square" lIns="0" tIns="0" rIns="0" bIns="0" rtlCol="0">
              <a:spAutoFit/>
            </a:bodyPr>
            <a:lstStyle/>
            <a:p>
              <a:pPr>
                <a:spcAft>
                  <a:spcPts val="600"/>
                </a:spcAft>
                <a:tabLst>
                  <a:tab pos="3946525" algn="r"/>
                </a:tabLst>
              </a:pPr>
              <a:r>
                <a:rPr lang="de-DE" sz="1100" dirty="0">
                  <a:latin typeface="Open Sans SemiBold" pitchFamily="2" charset="0"/>
                  <a:ea typeface="Open Sans SemiBold" pitchFamily="2" charset="0"/>
                  <a:cs typeface="Open Sans SemiBold" pitchFamily="2" charset="0"/>
                </a:rPr>
                <a:t>Assistentin der Geschäftsleitung	</a:t>
              </a:r>
              <a:r>
                <a:rPr lang="de-DE" sz="1000" dirty="0">
                  <a:latin typeface="Open Sans" pitchFamily="2" charset="0"/>
                  <a:ea typeface="Open Sans" pitchFamily="2" charset="0"/>
                  <a:cs typeface="Open Sans" pitchFamily="2" charset="0"/>
                </a:rPr>
                <a:t>seit 01.2019</a:t>
              </a:r>
              <a:endParaRPr lang="de-DE" sz="1100" dirty="0">
                <a:latin typeface="Open Sans SemiBold" pitchFamily="2" charset="0"/>
                <a:ea typeface="Open Sans SemiBold" pitchFamily="2" charset="0"/>
                <a:cs typeface="Open Sans SemiBold" pitchFamily="2" charset="0"/>
              </a:endParaRPr>
            </a:p>
            <a:p>
              <a:pPr>
                <a:spcAft>
                  <a:spcPts val="600"/>
                </a:spcAft>
              </a:pPr>
              <a:r>
                <a:rPr lang="de-DE" sz="1100" dirty="0">
                  <a:latin typeface="Open Sans" pitchFamily="2" charset="0"/>
                  <a:ea typeface="Open Sans" pitchFamily="2" charset="0"/>
                  <a:cs typeface="Open Sans" pitchFamily="2" charset="0"/>
                </a:rPr>
                <a:t>Unternehmen AG, Zürich</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Unterstützung der Geschäftsleitung in administrativen, kommunikativen und organisatorischen Aufgaben</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Organisation der Verwaltungsratssitzungen und Generalversammlungen inkl. Erstellung von Protokollen, Korrespondenzen und Versand von Unterlagen</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Organisation von Firmenanlässen und Events</a:t>
              </a:r>
            </a:p>
          </p:txBody>
        </p:sp>
      </p:grpSp>
      <p:sp>
        <p:nvSpPr>
          <p:cNvPr id="18" name="Textfeld 17">
            <a:extLst>
              <a:ext uri="{FF2B5EF4-FFF2-40B4-BE49-F238E27FC236}">
                <a16:creationId xmlns:a16="http://schemas.microsoft.com/office/drawing/2014/main" id="{CE181426-A5A6-B480-EC2C-84F27DB833CD}"/>
              </a:ext>
            </a:extLst>
          </p:cNvPr>
          <p:cNvSpPr txBox="1"/>
          <p:nvPr/>
        </p:nvSpPr>
        <p:spPr>
          <a:xfrm>
            <a:off x="3302837" y="5103018"/>
            <a:ext cx="3960000" cy="1557862"/>
          </a:xfrm>
          <a:prstGeom prst="rect">
            <a:avLst/>
          </a:prstGeom>
          <a:noFill/>
        </p:spPr>
        <p:txBody>
          <a:bodyPr wrap="square" lIns="0" tIns="0" rIns="0" bIns="0" rtlCol="0">
            <a:spAutoFit/>
          </a:bodyPr>
          <a:lstStyle/>
          <a:p>
            <a:pPr>
              <a:spcAft>
                <a:spcPts val="600"/>
              </a:spcAft>
              <a:tabLst>
                <a:tab pos="3946525" algn="r"/>
              </a:tabLst>
            </a:pPr>
            <a:r>
              <a:rPr lang="de-DE" sz="1100" dirty="0">
                <a:latin typeface="Open Sans SemiBold" pitchFamily="2" charset="0"/>
                <a:ea typeface="Open Sans SemiBold" pitchFamily="2" charset="0"/>
                <a:cs typeface="Open Sans SemiBold" pitchFamily="2" charset="0"/>
              </a:rPr>
              <a:t>Assistentin Firmenkundenberatung	</a:t>
            </a:r>
            <a:r>
              <a:rPr lang="de-DE" sz="1000" dirty="0">
                <a:latin typeface="Open Sans" pitchFamily="2" charset="0"/>
                <a:ea typeface="Open Sans" pitchFamily="2" charset="0"/>
                <a:cs typeface="Open Sans" pitchFamily="2" charset="0"/>
              </a:rPr>
              <a:t>08.2017 – 10.2018</a:t>
            </a:r>
            <a:endParaRPr lang="de-DE" sz="1100" dirty="0">
              <a:latin typeface="Open Sans SemiBold" pitchFamily="2" charset="0"/>
              <a:ea typeface="Open Sans SemiBold" pitchFamily="2" charset="0"/>
              <a:cs typeface="Open Sans SemiBold" pitchFamily="2" charset="0"/>
            </a:endParaRPr>
          </a:p>
          <a:p>
            <a:pPr>
              <a:spcAft>
                <a:spcPts val="600"/>
              </a:spcAft>
            </a:pPr>
            <a:r>
              <a:rPr lang="de-DE" sz="1100" dirty="0">
                <a:latin typeface="Open Sans" pitchFamily="2" charset="0"/>
                <a:ea typeface="Open Sans" pitchFamily="2" charset="0"/>
                <a:cs typeface="Open Sans" pitchFamily="2" charset="0"/>
              </a:rPr>
              <a:t>Bankfinanz AG, Zürich</a:t>
            </a:r>
            <a:endParaRPr lang="de-CH" sz="1100" dirty="0">
              <a:latin typeface="Open Sans" pitchFamily="2" charset="0"/>
              <a:ea typeface="Open Sans" pitchFamily="2" charset="0"/>
              <a:cs typeface="Open Sans" pitchFamily="2" charset="0"/>
            </a:endParaRP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Unterstützung der Firmenkundenberater in der Betreuung der Kunden</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Aktiver Ansprechpartner für unsere Kunden</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Erstellung von Kreditvorlagen</a:t>
            </a:r>
          </a:p>
          <a:p>
            <a:pPr marL="171450" indent="-171450">
              <a:lnSpc>
                <a:spcPts val="1400"/>
              </a:lnSpc>
              <a:buFont typeface="Arial" panose="020B0604020202020204" pitchFamily="34" charset="0"/>
              <a:buChar char="•"/>
            </a:pPr>
            <a:r>
              <a:rPr lang="de-DE" sz="1000" dirty="0">
                <a:latin typeface="Open Sans" pitchFamily="2" charset="0"/>
                <a:ea typeface="Open Sans" pitchFamily="2" charset="0"/>
                <a:cs typeface="Open Sans" pitchFamily="2" charset="0"/>
              </a:rPr>
              <a:t>Vorbereitung von Bilanzbesprechungen und Begleitung zu Kundengesprächen</a:t>
            </a:r>
          </a:p>
        </p:txBody>
      </p:sp>
      <p:grpSp>
        <p:nvGrpSpPr>
          <p:cNvPr id="48" name="Gruppieren 47">
            <a:extLst>
              <a:ext uri="{FF2B5EF4-FFF2-40B4-BE49-F238E27FC236}">
                <a16:creationId xmlns:a16="http://schemas.microsoft.com/office/drawing/2014/main" id="{D60585E6-7DBD-5CFE-CC64-39EE8E03F570}"/>
              </a:ext>
            </a:extLst>
          </p:cNvPr>
          <p:cNvGrpSpPr/>
          <p:nvPr/>
        </p:nvGrpSpPr>
        <p:grpSpPr>
          <a:xfrm>
            <a:off x="3302837" y="7143909"/>
            <a:ext cx="4032000" cy="832683"/>
            <a:chOff x="3302837" y="7143909"/>
            <a:chExt cx="4032000" cy="832683"/>
          </a:xfrm>
        </p:grpSpPr>
        <p:grpSp>
          <p:nvGrpSpPr>
            <p:cNvPr id="17" name="Gruppieren 16">
              <a:extLst>
                <a:ext uri="{FF2B5EF4-FFF2-40B4-BE49-F238E27FC236}">
                  <a16:creationId xmlns:a16="http://schemas.microsoft.com/office/drawing/2014/main" id="{0D9FF177-37E3-6FFD-E899-2EED1646D23E}"/>
                </a:ext>
              </a:extLst>
            </p:cNvPr>
            <p:cNvGrpSpPr/>
            <p:nvPr/>
          </p:nvGrpSpPr>
          <p:grpSpPr>
            <a:xfrm>
              <a:off x="3302837" y="7143909"/>
              <a:ext cx="4032000" cy="236813"/>
              <a:chOff x="3239837" y="7083886"/>
              <a:chExt cx="4032000" cy="236813"/>
            </a:xfrm>
          </p:grpSpPr>
          <p:sp>
            <p:nvSpPr>
              <p:cNvPr id="114" name="Textfeld 113">
                <a:extLst>
                  <a:ext uri="{FF2B5EF4-FFF2-40B4-BE49-F238E27FC236}">
                    <a16:creationId xmlns:a16="http://schemas.microsoft.com/office/drawing/2014/main" id="{841003D9-EBC6-8F63-D3E6-7B4499782F73}"/>
                  </a:ext>
                </a:extLst>
              </p:cNvPr>
              <p:cNvSpPr txBox="1"/>
              <p:nvPr/>
            </p:nvSpPr>
            <p:spPr>
              <a:xfrm>
                <a:off x="3239837" y="7083886"/>
                <a:ext cx="4032000" cy="215444"/>
              </a:xfrm>
              <a:prstGeom prst="rect">
                <a:avLst/>
              </a:prstGeom>
              <a:noFill/>
            </p:spPr>
            <p:txBody>
              <a:bodyPr wrap="square" lIns="0" tIns="0" rIns="0" bIns="0" rtlCol="0">
                <a:spAutoFit/>
              </a:bodyPr>
              <a:lstStyle>
                <a:defPPr>
                  <a:defRPr lang="en-US"/>
                </a:defPPr>
                <a:lvl1pPr>
                  <a:defRPr>
                    <a:solidFill>
                      <a:srgbClr val="5C5A58"/>
                    </a:solidFill>
                    <a:latin typeface="Montserrat" panose="00000500000000000000" pitchFamily="2" charset="0"/>
                  </a:defRPr>
                </a:lvl1pPr>
              </a:lstStyle>
              <a:p>
                <a:r>
                  <a:rPr lang="de-DE" sz="1400" b="1" dirty="0">
                    <a:solidFill>
                      <a:schemeClr val="bg2">
                        <a:lumMod val="25000"/>
                      </a:schemeClr>
                    </a:solidFill>
                    <a:latin typeface="Open Sans SemiBold" pitchFamily="2" charset="0"/>
                    <a:ea typeface="Open Sans SemiBold" pitchFamily="2" charset="0"/>
                    <a:cs typeface="Open Sans SemiBold" pitchFamily="2" charset="0"/>
                  </a:rPr>
                  <a:t>Aus- und Weiterbildung</a:t>
                </a:r>
                <a:endParaRPr lang="de-CH" sz="1400"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5" name="Gerader Verbinder 114">
                <a:extLst>
                  <a:ext uri="{FF2B5EF4-FFF2-40B4-BE49-F238E27FC236}">
                    <a16:creationId xmlns:a16="http://schemas.microsoft.com/office/drawing/2014/main" id="{6E448550-31F2-4224-13F5-9E38F3BB0C1C}"/>
                  </a:ext>
                </a:extLst>
              </p:cNvPr>
              <p:cNvCxnSpPr>
                <a:cxnSpLocks/>
              </p:cNvCxnSpPr>
              <p:nvPr/>
            </p:nvCxnSpPr>
            <p:spPr>
              <a:xfrm>
                <a:off x="3239837" y="7320699"/>
                <a:ext cx="2016000" cy="0"/>
              </a:xfrm>
              <a:prstGeom prst="line">
                <a:avLst/>
              </a:prstGeom>
              <a:ln w="3175">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3" name="Textfeld 22">
              <a:extLst>
                <a:ext uri="{FF2B5EF4-FFF2-40B4-BE49-F238E27FC236}">
                  <a16:creationId xmlns:a16="http://schemas.microsoft.com/office/drawing/2014/main" id="{F26A77A5-FC7D-21EF-EF0C-F512A4AF050C}"/>
                </a:ext>
              </a:extLst>
            </p:cNvPr>
            <p:cNvSpPr txBox="1"/>
            <p:nvPr/>
          </p:nvSpPr>
          <p:spPr>
            <a:xfrm>
              <a:off x="3302837" y="7561094"/>
              <a:ext cx="3960000" cy="415498"/>
            </a:xfrm>
            <a:prstGeom prst="rect">
              <a:avLst/>
            </a:prstGeom>
            <a:noFill/>
          </p:spPr>
          <p:txBody>
            <a:bodyPr wrap="square" lIns="0" tIns="0" rIns="0" bIns="0" rtlCol="0">
              <a:spAutoFit/>
            </a:bodyPr>
            <a:lstStyle/>
            <a:p>
              <a:pPr>
                <a:spcAft>
                  <a:spcPts val="600"/>
                </a:spcAft>
                <a:tabLst>
                  <a:tab pos="3946525" algn="r"/>
                </a:tabLst>
              </a:pPr>
              <a:r>
                <a:rPr lang="de-DE" sz="1100" dirty="0">
                  <a:latin typeface="Open Sans SemiBold" pitchFamily="2" charset="0"/>
                  <a:ea typeface="Open Sans SemiBold" pitchFamily="2" charset="0"/>
                  <a:cs typeface="Open Sans SemiBold" pitchFamily="2" charset="0"/>
                </a:rPr>
                <a:t>Sprachaufenthalt USA	</a:t>
              </a:r>
              <a:r>
                <a:rPr lang="de-DE" sz="1000" dirty="0">
                  <a:latin typeface="Open Sans" pitchFamily="2" charset="0"/>
                  <a:ea typeface="Open Sans" pitchFamily="2" charset="0"/>
                  <a:cs typeface="Open Sans" pitchFamily="2" charset="0"/>
                </a:rPr>
                <a:t>10.2018 - 12.2018</a:t>
              </a:r>
              <a:endParaRPr lang="de-DE" sz="1100" dirty="0">
                <a:latin typeface="Open Sans SemiBold" pitchFamily="2" charset="0"/>
                <a:ea typeface="Open Sans SemiBold" pitchFamily="2" charset="0"/>
                <a:cs typeface="Open Sans SemiBold" pitchFamily="2" charset="0"/>
              </a:endParaRPr>
            </a:p>
            <a:p>
              <a:r>
                <a:rPr lang="de-DE" sz="1100" dirty="0">
                  <a:latin typeface="Open Sans" pitchFamily="2" charset="0"/>
                  <a:ea typeface="Open Sans" pitchFamily="2" charset="0"/>
                  <a:cs typeface="Open Sans" pitchFamily="2" charset="0"/>
                </a:rPr>
                <a:t>English Language Center, Los Angeles USA</a:t>
              </a:r>
            </a:p>
          </p:txBody>
        </p:sp>
      </p:grpSp>
      <p:sp>
        <p:nvSpPr>
          <p:cNvPr id="24" name="Textfeld 23">
            <a:extLst>
              <a:ext uri="{FF2B5EF4-FFF2-40B4-BE49-F238E27FC236}">
                <a16:creationId xmlns:a16="http://schemas.microsoft.com/office/drawing/2014/main" id="{C28F505A-106C-920C-A5BC-11647431E4D9}"/>
              </a:ext>
            </a:extLst>
          </p:cNvPr>
          <p:cNvSpPr txBox="1"/>
          <p:nvPr/>
        </p:nvSpPr>
        <p:spPr>
          <a:xfrm>
            <a:off x="3302837" y="8370459"/>
            <a:ext cx="3960000" cy="584775"/>
          </a:xfrm>
          <a:prstGeom prst="rect">
            <a:avLst/>
          </a:prstGeom>
          <a:noFill/>
        </p:spPr>
        <p:txBody>
          <a:bodyPr wrap="square" lIns="0" tIns="0" rIns="0" bIns="0" rtlCol="0">
            <a:spAutoFit/>
          </a:bodyPr>
          <a:lstStyle/>
          <a:p>
            <a:pPr>
              <a:spcAft>
                <a:spcPts val="600"/>
              </a:spcAft>
              <a:tabLst>
                <a:tab pos="3946525" algn="r"/>
              </a:tabLst>
            </a:pPr>
            <a:r>
              <a:rPr lang="de-DE" sz="1100" dirty="0">
                <a:latin typeface="Open Sans SemiBold" pitchFamily="2" charset="0"/>
                <a:ea typeface="Open Sans SemiBold" pitchFamily="2" charset="0"/>
                <a:cs typeface="Open Sans SemiBold" pitchFamily="2" charset="0"/>
              </a:rPr>
              <a:t>Lehre Kauffrau E-Profil	</a:t>
            </a:r>
            <a:r>
              <a:rPr lang="de-DE" sz="1000" dirty="0">
                <a:latin typeface="Open Sans" pitchFamily="2" charset="0"/>
                <a:ea typeface="Open Sans" pitchFamily="2" charset="0"/>
                <a:cs typeface="Open Sans" pitchFamily="2" charset="0"/>
              </a:rPr>
              <a:t>08.2014 – 07.2017</a:t>
            </a:r>
            <a:endParaRPr lang="de-DE" sz="1100" dirty="0">
              <a:latin typeface="Open Sans SemiBold" pitchFamily="2" charset="0"/>
              <a:ea typeface="Open Sans SemiBold" pitchFamily="2" charset="0"/>
              <a:cs typeface="Open Sans SemiBold" pitchFamily="2" charset="0"/>
            </a:endParaRPr>
          </a:p>
          <a:p>
            <a:r>
              <a:rPr lang="de-DE" sz="1100" dirty="0">
                <a:latin typeface="Open Sans" pitchFamily="2" charset="0"/>
                <a:ea typeface="Open Sans" pitchFamily="2" charset="0"/>
                <a:cs typeface="Open Sans" pitchFamily="2" charset="0"/>
              </a:rPr>
              <a:t>Sparkasse Bank AG, Zürich</a:t>
            </a:r>
          </a:p>
          <a:p>
            <a:r>
              <a:rPr lang="de-DE" sz="1100" dirty="0">
                <a:latin typeface="Open Sans" pitchFamily="2" charset="0"/>
                <a:ea typeface="Open Sans" pitchFamily="2" charset="0"/>
                <a:cs typeface="Open Sans" pitchFamily="2" charset="0"/>
              </a:rPr>
              <a:t>KV Zürich Business School, Zürich</a:t>
            </a:r>
          </a:p>
        </p:txBody>
      </p:sp>
      <p:grpSp>
        <p:nvGrpSpPr>
          <p:cNvPr id="26" name="Gruppieren 25">
            <a:extLst>
              <a:ext uri="{FF2B5EF4-FFF2-40B4-BE49-F238E27FC236}">
                <a16:creationId xmlns:a16="http://schemas.microsoft.com/office/drawing/2014/main" id="{D80790A6-2A1A-FC3F-92AD-60F8DA877881}"/>
              </a:ext>
            </a:extLst>
          </p:cNvPr>
          <p:cNvGrpSpPr/>
          <p:nvPr/>
        </p:nvGrpSpPr>
        <p:grpSpPr>
          <a:xfrm>
            <a:off x="3302837" y="9438264"/>
            <a:ext cx="4032000" cy="951474"/>
            <a:chOff x="3239837" y="9370821"/>
            <a:chExt cx="4032000" cy="951474"/>
          </a:xfrm>
        </p:grpSpPr>
        <p:grpSp>
          <p:nvGrpSpPr>
            <p:cNvPr id="19" name="Gruppieren 18">
              <a:extLst>
                <a:ext uri="{FF2B5EF4-FFF2-40B4-BE49-F238E27FC236}">
                  <a16:creationId xmlns:a16="http://schemas.microsoft.com/office/drawing/2014/main" id="{D2894622-1C4C-D6F1-8D16-3F73F76773F8}"/>
                </a:ext>
              </a:extLst>
            </p:cNvPr>
            <p:cNvGrpSpPr/>
            <p:nvPr/>
          </p:nvGrpSpPr>
          <p:grpSpPr>
            <a:xfrm>
              <a:off x="3239837" y="9370821"/>
              <a:ext cx="4032000" cy="241670"/>
              <a:chOff x="3239837" y="9370821"/>
              <a:chExt cx="4032000" cy="241670"/>
            </a:xfrm>
          </p:grpSpPr>
          <p:sp>
            <p:nvSpPr>
              <p:cNvPr id="59" name="Textfeld 58">
                <a:extLst>
                  <a:ext uri="{FF2B5EF4-FFF2-40B4-BE49-F238E27FC236}">
                    <a16:creationId xmlns:a16="http://schemas.microsoft.com/office/drawing/2014/main" id="{29921EAB-DC5E-9664-D8BB-E7A751C95DB1}"/>
                  </a:ext>
                </a:extLst>
              </p:cNvPr>
              <p:cNvSpPr txBox="1"/>
              <p:nvPr/>
            </p:nvSpPr>
            <p:spPr>
              <a:xfrm>
                <a:off x="3239837" y="9370821"/>
                <a:ext cx="4032000" cy="215444"/>
              </a:xfrm>
              <a:prstGeom prst="rect">
                <a:avLst/>
              </a:prstGeom>
              <a:noFill/>
            </p:spPr>
            <p:txBody>
              <a:bodyPr wrap="square" lIns="0" tIns="0" rIns="0" bIns="0" rtlCol="0">
                <a:spAutoFit/>
              </a:bodyPr>
              <a:lstStyle>
                <a:defPPr>
                  <a:defRPr lang="en-US"/>
                </a:defPPr>
                <a:lvl1pPr>
                  <a:defRPr sz="1400">
                    <a:solidFill>
                      <a:srgbClr val="5C5A58"/>
                    </a:solidFill>
                    <a:latin typeface="Montserrat" panose="00000500000000000000" pitchFamily="2" charset="0"/>
                  </a:defRPr>
                </a:lvl1pPr>
              </a:lstStyle>
              <a:p>
                <a:r>
                  <a:rPr lang="de-DE" b="1" dirty="0">
                    <a:solidFill>
                      <a:schemeClr val="bg2">
                        <a:lumMod val="25000"/>
                      </a:schemeClr>
                    </a:solidFill>
                    <a:latin typeface="Open Sans SemiBold" pitchFamily="2" charset="0"/>
                    <a:ea typeface="Open Sans SemiBold" pitchFamily="2" charset="0"/>
                    <a:cs typeface="Open Sans SemiBold" pitchFamily="2" charset="0"/>
                  </a:rPr>
                  <a:t>Sprachen</a:t>
                </a:r>
                <a:endParaRPr lang="de-CH" b="1" dirty="0">
                  <a:solidFill>
                    <a:schemeClr val="bg2">
                      <a:lumMod val="25000"/>
                    </a:schemeClr>
                  </a:solidFill>
                  <a:latin typeface="Open Sans SemiBold" pitchFamily="2" charset="0"/>
                  <a:ea typeface="Open Sans SemiBold" pitchFamily="2" charset="0"/>
                  <a:cs typeface="Open Sans SemiBold" pitchFamily="2" charset="0"/>
                </a:endParaRPr>
              </a:p>
            </p:txBody>
          </p:sp>
          <p:cxnSp>
            <p:nvCxnSpPr>
              <p:cNvPr id="110" name="Gerader Verbinder 109">
                <a:extLst>
                  <a:ext uri="{FF2B5EF4-FFF2-40B4-BE49-F238E27FC236}">
                    <a16:creationId xmlns:a16="http://schemas.microsoft.com/office/drawing/2014/main" id="{9C98E8EC-E169-B0B9-71A8-27CD02339870}"/>
                  </a:ext>
                </a:extLst>
              </p:cNvPr>
              <p:cNvCxnSpPr>
                <a:cxnSpLocks/>
              </p:cNvCxnSpPr>
              <p:nvPr/>
            </p:nvCxnSpPr>
            <p:spPr>
              <a:xfrm>
                <a:off x="3243249" y="9612491"/>
                <a:ext cx="792000" cy="0"/>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3AC204FA-EC18-6C1F-71B7-F57324C4DB1F}"/>
                </a:ext>
              </a:extLst>
            </p:cNvPr>
            <p:cNvSpPr txBox="1"/>
            <p:nvPr/>
          </p:nvSpPr>
          <p:spPr>
            <a:xfrm>
              <a:off x="3239837" y="9814464"/>
              <a:ext cx="3960000" cy="507831"/>
            </a:xfrm>
            <a:prstGeom prst="rect">
              <a:avLst/>
            </a:prstGeom>
            <a:noFill/>
          </p:spPr>
          <p:txBody>
            <a:bodyPr wrap="square" lIns="0" tIns="0" rIns="0" bIns="0" rtlCol="0">
              <a:spAutoFit/>
            </a:bodyPr>
            <a:lstStyle/>
            <a:p>
              <a:pPr>
                <a:tabLst>
                  <a:tab pos="1168400" algn="l"/>
                </a:tabLst>
              </a:pPr>
              <a:r>
                <a:rPr lang="de-DE" sz="1100" dirty="0">
                  <a:latin typeface="Open Sans" pitchFamily="2" charset="0"/>
                  <a:ea typeface="Open Sans" pitchFamily="2" charset="0"/>
                  <a:cs typeface="Open Sans" pitchFamily="2" charset="0"/>
                </a:rPr>
                <a:t>Deutsch	Muttersprache</a:t>
              </a:r>
            </a:p>
            <a:p>
              <a:pPr>
                <a:tabLst>
                  <a:tab pos="1168400" algn="l"/>
                </a:tabLst>
              </a:pPr>
              <a:r>
                <a:rPr lang="de-DE" sz="1100" dirty="0">
                  <a:latin typeface="Open Sans" pitchFamily="2" charset="0"/>
                  <a:ea typeface="Open Sans" pitchFamily="2" charset="0"/>
                  <a:cs typeface="Open Sans" pitchFamily="2" charset="0"/>
                </a:rPr>
                <a:t>Italienisch	</a:t>
              </a:r>
              <a:r>
                <a:rPr lang="de-DE" sz="1100" dirty="0" err="1">
                  <a:latin typeface="Open Sans" pitchFamily="2" charset="0"/>
                  <a:ea typeface="Open Sans" pitchFamily="2" charset="0"/>
                  <a:cs typeface="Open Sans" pitchFamily="2" charset="0"/>
                </a:rPr>
                <a:t>Fliessend</a:t>
              </a:r>
              <a:endParaRPr lang="de-CH" sz="1100" dirty="0">
                <a:latin typeface="Open Sans" pitchFamily="2" charset="0"/>
                <a:ea typeface="Open Sans" pitchFamily="2" charset="0"/>
                <a:cs typeface="Open Sans" pitchFamily="2" charset="0"/>
              </a:endParaRPr>
            </a:p>
            <a:p>
              <a:pPr>
                <a:tabLst>
                  <a:tab pos="1163638" algn="l"/>
                </a:tabLst>
              </a:pPr>
              <a:r>
                <a:rPr lang="de-DE" sz="1100" dirty="0">
                  <a:latin typeface="Open Sans" pitchFamily="2" charset="0"/>
                  <a:ea typeface="Open Sans" pitchFamily="2" charset="0"/>
                  <a:cs typeface="Open Sans" pitchFamily="2" charset="0"/>
                </a:rPr>
                <a:t>Englisch	Sehr gute Kenntnisse (C1 </a:t>
              </a:r>
              <a:r>
                <a:rPr lang="de-DE" sz="1100" dirty="0" err="1">
                  <a:latin typeface="Open Sans" pitchFamily="2" charset="0"/>
                  <a:ea typeface="Open Sans" pitchFamily="2" charset="0"/>
                  <a:cs typeface="Open Sans" pitchFamily="2" charset="0"/>
                </a:rPr>
                <a:t>Advanced</a:t>
              </a:r>
              <a:r>
                <a:rPr lang="de-DE" sz="1100" dirty="0">
                  <a:latin typeface="Open Sans" pitchFamily="2" charset="0"/>
                  <a:ea typeface="Open Sans" pitchFamily="2" charset="0"/>
                  <a:cs typeface="Open Sans" pitchFamily="2" charset="0"/>
                </a:rPr>
                <a:t>)</a:t>
              </a:r>
              <a:endParaRPr lang="de-CH" sz="1100" dirty="0">
                <a:latin typeface="Open Sans" pitchFamily="2" charset="0"/>
                <a:ea typeface="Open Sans" pitchFamily="2" charset="0"/>
                <a:cs typeface="Open Sans" pitchFamily="2" charset="0"/>
              </a:endParaRPr>
            </a:p>
          </p:txBody>
        </p:sp>
      </p:grpSp>
    </p:spTree>
    <p:extLst>
      <p:ext uri="{BB962C8B-B14F-4D97-AF65-F5344CB8AC3E}">
        <p14:creationId xmlns:p14="http://schemas.microsoft.com/office/powerpoint/2010/main" val="7853443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5A7A4A8-1BF5-4F41-A599-4661326C8F71}">
  <we:reference id="wa104381063" version="1.0.0.1" store="de-DE"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0</TotalTime>
  <Words>283</Words>
  <Application>Microsoft Office PowerPoint</Application>
  <PresentationFormat>Benutzerdefiniert</PresentationFormat>
  <Paragraphs>45</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Calibri</vt:lpstr>
      <vt:lpstr>Open Sans SemiBold</vt:lpstr>
      <vt:lpstr>Arial</vt:lpstr>
      <vt:lpstr>Calibri Light</vt:lpstr>
      <vt:lpstr>Open Sans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Karin Sutter</dc:creator>
  <cp:lastModifiedBy>Karin Sutter</cp:lastModifiedBy>
  <cp:revision>38</cp:revision>
  <cp:lastPrinted>2022-07-15T13:43:55Z</cp:lastPrinted>
  <dcterms:created xsi:type="dcterms:W3CDTF">2022-06-25T10:45:30Z</dcterms:created>
  <dcterms:modified xsi:type="dcterms:W3CDTF">2022-10-02T12:41:21Z</dcterms:modified>
</cp:coreProperties>
</file>